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Montserrat" pitchFamily="2" charset="-52"/>
      <p:regular r:id="rId20"/>
      <p:bold r:id="rId21"/>
      <p:italic r:id="rId22"/>
      <p:boldItalic r:id="rId23"/>
    </p:embeddedFont>
    <p:embeddedFont>
      <p:font typeface="Montserrat ExtraBold" panose="00000900000000000000" pitchFamily="2" charset="-52"/>
      <p:bold r:id="rId24"/>
      <p:boldItalic r:id="rId25"/>
    </p:embeddedFont>
    <p:embeddedFont>
      <p:font typeface="Montserrat Light" panose="00000400000000000000" pitchFamily="2" charset="-52"/>
      <p:regular r:id="rId26"/>
      <p:bold r:id="rId27"/>
      <p:italic r:id="rId28"/>
      <p:boldItalic r:id="rId29"/>
    </p:embeddedFont>
    <p:embeddedFont>
      <p:font typeface="Montserrat SemiBold" panose="00000700000000000000" pitchFamily="2" charset="-52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9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2b69b2f25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2e2b69b2f25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2b69b2f25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e2b69b2f25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2b69b2f2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2e2b69b2f2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2b69b2f25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2e2b69b2f25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e2b69b2f25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2e2b69b2f25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2b69b2f25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e2b69b2f2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2b69b2f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2e2b69b2f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2b69b2f2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2e2b69b2f2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2b69b2f2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e2b69b2f2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2b69b2f2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e2b69b2f2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2b69b2f2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2e2b69b2f2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2b69b2f25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e2b69b2f25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alibri"/>
              <a:buNone/>
              <a:defRPr sz="8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966200" y="-707923"/>
            <a:ext cx="3225800" cy="8554065"/>
          </a:xfrm>
          <a:prstGeom prst="rect">
            <a:avLst/>
          </a:prstGeom>
          <a:solidFill>
            <a:srgbClr val="C4E2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-368300" y="4686300"/>
            <a:ext cx="2578100" cy="2578100"/>
          </a:xfrm>
          <a:prstGeom prst="ellipse">
            <a:avLst/>
          </a:prstGeom>
          <a:solidFill>
            <a:srgbClr val="C4E2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87326" y="5659437"/>
            <a:ext cx="1381125" cy="1381125"/>
          </a:xfrm>
          <a:prstGeom prst="ellipse">
            <a:avLst/>
          </a:prstGeom>
          <a:solidFill>
            <a:srgbClr val="8EC5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9118600" y="-555523"/>
            <a:ext cx="3225800" cy="8554065"/>
          </a:xfrm>
          <a:prstGeom prst="rect">
            <a:avLst/>
          </a:prstGeom>
          <a:solidFill>
            <a:srgbClr val="8EC5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838200" y="19272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b="0">
                <a:solidFill>
                  <a:schemeClr val="accen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b="0">
                <a:solidFill>
                  <a:schemeClr val="accen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b="0">
                <a:solidFill>
                  <a:schemeClr val="accen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0">
                <a:solidFill>
                  <a:schemeClr val="accen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11031794" y="-707923"/>
            <a:ext cx="1710812" cy="8554065"/>
          </a:xfrm>
          <a:prstGeom prst="rect">
            <a:avLst/>
          </a:prstGeom>
          <a:solidFill>
            <a:srgbClr val="C4E2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400000">
            <a:off x="4231790" y="-2496651"/>
            <a:ext cx="90486" cy="8554065"/>
          </a:xfrm>
          <a:prstGeom prst="rect">
            <a:avLst/>
          </a:prstGeom>
          <a:solidFill>
            <a:srgbClr val="C4E2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presentation-creation.ru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1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1620688" y="45855"/>
            <a:ext cx="757762" cy="75776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alibri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Sploit2ME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команда “Мы”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/>
          <p:nvPr/>
        </p:nvSpPr>
        <p:spPr>
          <a:xfrm>
            <a:off x="2698573" y="2496075"/>
            <a:ext cx="6175200" cy="4209000"/>
          </a:xfrm>
          <a:prstGeom prst="rect">
            <a:avLst/>
          </a:prstGeom>
          <a:solidFill>
            <a:srgbClr val="C4E2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ru-RU" dirty="0"/>
              <a:t>Реализация проекта</a:t>
            </a:r>
            <a:br>
              <a:rPr lang="ru-RU" dirty="0"/>
            </a:br>
            <a:r>
              <a:rPr lang="ru-RU" sz="2400" dirty="0"/>
              <a:t>Схема работы </a:t>
            </a:r>
            <a:endParaRPr dirty="0"/>
          </a:p>
        </p:txBody>
      </p:sp>
      <p:sp>
        <p:nvSpPr>
          <p:cNvPr id="191" name="Google Shape;191;p21"/>
          <p:cNvSpPr/>
          <p:nvPr/>
        </p:nvSpPr>
        <p:spPr>
          <a:xfrm>
            <a:off x="2827950" y="3772575"/>
            <a:ext cx="1502400" cy="16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5082562" y="3772575"/>
            <a:ext cx="1502400" cy="1656000"/>
          </a:xfrm>
          <a:prstGeom prst="rect">
            <a:avLst/>
          </a:prstGeom>
          <a:solidFill>
            <a:srgbClr val="56A9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7337175" y="3772575"/>
            <a:ext cx="1417200" cy="1656000"/>
          </a:xfrm>
          <a:prstGeom prst="rect">
            <a:avLst/>
          </a:prstGeom>
          <a:solidFill>
            <a:srgbClr val="8EC5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2322000" y="5485227"/>
            <a:ext cx="2514300" cy="1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/>
          </a:p>
          <a:p>
            <a:pPr marL="228600" marR="0" lvl="0" indent="-13081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5A2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2152648"/>
            <a:ext cx="1417200" cy="13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0150" y="1585122"/>
            <a:ext cx="1765700" cy="17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/>
        </p:nvSpPr>
        <p:spPr>
          <a:xfrm>
            <a:off x="4647498" y="5485225"/>
            <a:ext cx="2183700" cy="1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PostgreSQL</a:t>
            </a:r>
            <a:endParaRPr sz="1000"/>
          </a:p>
          <a:p>
            <a:pPr marL="228600" marR="0" lvl="0" indent="-13081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5A2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6788625" y="5489352"/>
            <a:ext cx="2514300" cy="1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Parser</a:t>
            </a:r>
            <a:endParaRPr/>
          </a:p>
          <a:p>
            <a:pPr marL="228600" marR="0" lvl="0" indent="-13081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5A2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63559">
            <a:off x="940175" y="3323051"/>
            <a:ext cx="2057463" cy="16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2650" y="3350836"/>
            <a:ext cx="1030599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8500" y="3407486"/>
            <a:ext cx="1030599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4192650" y="5485236"/>
            <a:ext cx="1030599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6458500" y="5428586"/>
            <a:ext cx="1030599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192041">
            <a:off x="9006150" y="3163735"/>
            <a:ext cx="1805800" cy="197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94610">
            <a:off x="8285700" y="1804399"/>
            <a:ext cx="1833185" cy="216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18575" y="4252128"/>
            <a:ext cx="1334605" cy="696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Реализация проекта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3100"/>
              <a:t>Дизайн-макеты</a:t>
            </a:r>
            <a:r>
              <a:rPr lang="en-US"/>
              <a:t> </a:t>
            </a: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5" y="1869499"/>
            <a:ext cx="5619377" cy="311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1175" y="1869500"/>
            <a:ext cx="5266233" cy="31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0275" y="3893850"/>
            <a:ext cx="4896601" cy="29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Реализация проекта</a:t>
            </a:r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4D9DDD-8673-98AE-8F26-8EEAD790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218" y="1872336"/>
            <a:ext cx="8587782" cy="4821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Реализация проекта</a:t>
            </a:r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5000"/>
            <a:ext cx="11064699" cy="40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400" y="3257925"/>
            <a:ext cx="6234299" cy="34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Реализация проекта</a:t>
            </a:r>
            <a:endParaRPr/>
          </a:p>
        </p:txBody>
      </p:sp>
      <p:sp>
        <p:nvSpPr>
          <p:cNvPr id="237" name="Google Shape;23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0AE939-F4A8-DFDD-9AD8-1B55C4389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4" y="1866355"/>
            <a:ext cx="6444991" cy="48550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F0F248-8CF4-E93C-B2E7-DB0D9B3E4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2248378"/>
            <a:ext cx="5165826" cy="3841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Бюджет продукта, схема монетизации</a:t>
            </a:r>
            <a:endParaRPr/>
          </a:p>
        </p:txBody>
      </p:sp>
      <p:sp>
        <p:nvSpPr>
          <p:cNvPr id="245" name="Google Shape;245;p26"/>
          <p:cNvSpPr txBox="1">
            <a:spLocks noGrp="1"/>
          </p:cNvSpPr>
          <p:nvPr>
            <p:ph type="body" idx="1"/>
          </p:nvPr>
        </p:nvSpPr>
        <p:spPr>
          <a:xfrm>
            <a:off x="838200" y="1984021"/>
            <a:ext cx="40611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US"/>
              <a:t>VDS - 589 руб</a:t>
            </a:r>
            <a:endParaRPr/>
          </a:p>
        </p:txBody>
      </p:sp>
      <p:sp>
        <p:nvSpPr>
          <p:cNvPr id="246" name="Google Shape;24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00" y="2676171"/>
            <a:ext cx="11887201" cy="200248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>
            <a:spLocks noGrp="1"/>
          </p:cNvSpPr>
          <p:nvPr>
            <p:ph type="body" idx="1"/>
          </p:nvPr>
        </p:nvSpPr>
        <p:spPr>
          <a:xfrm>
            <a:off x="838200" y="5077583"/>
            <a:ext cx="70602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Модель подписки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Платная регистрация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Ограничение на уведомления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Заключение</a:t>
            </a:r>
            <a:endParaRPr/>
          </a:p>
        </p:txBody>
      </p:sp>
      <p:sp>
        <p:nvSpPr>
          <p:cNvPr id="254" name="Google Shape;25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250" y="1859075"/>
            <a:ext cx="700036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/>
        </p:nvSpPr>
        <p:spPr>
          <a:xfrm>
            <a:off x="577975" y="1693300"/>
            <a:ext cx="109842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Calibri"/>
              <a:buNone/>
            </a:pPr>
            <a:r>
              <a:rPr lang="en-US" sz="7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СПАСИБО </a:t>
            </a:r>
            <a:r>
              <a:rPr lang="en-US" sz="72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ЗА ВНИМАНИЕ!</a:t>
            </a:r>
            <a:endParaRPr/>
          </a:p>
        </p:txBody>
      </p:sp>
      <p:sp>
        <p:nvSpPr>
          <p:cNvPr id="261" name="Google Shape;261;p28"/>
          <p:cNvSpPr txBox="1"/>
          <p:nvPr/>
        </p:nvSpPr>
        <p:spPr>
          <a:xfrm>
            <a:off x="2227873" y="2843494"/>
            <a:ext cx="6975000" cy="17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2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Sploit2ME</a:t>
            </a:r>
            <a:endParaRPr sz="2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2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“Мы”</a:t>
            </a:r>
            <a:endParaRPr sz="2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Команда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1254200" y="2360100"/>
            <a:ext cx="2250000" cy="76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3504200" y="2356744"/>
            <a:ext cx="2250000" cy="765000"/>
          </a:xfrm>
          <a:prstGeom prst="rect">
            <a:avLst/>
          </a:prstGeom>
          <a:solidFill>
            <a:srgbClr val="56A9F3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6A9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5754637" y="2356744"/>
            <a:ext cx="2250000" cy="765000"/>
          </a:xfrm>
          <a:prstGeom prst="rect">
            <a:avLst/>
          </a:prstGeom>
          <a:solidFill>
            <a:srgbClr val="8EC5F7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8006000" y="2356744"/>
            <a:ext cx="2250000" cy="765000"/>
          </a:xfrm>
          <a:prstGeom prst="rect">
            <a:avLst/>
          </a:prstGeom>
          <a:solidFill>
            <a:srgbClr val="C4E2FC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1254200" y="3131811"/>
            <a:ext cx="2250000" cy="297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3504200" y="3128455"/>
            <a:ext cx="2250000" cy="297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5754637" y="3128455"/>
            <a:ext cx="2250000" cy="297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8006000" y="3128455"/>
            <a:ext cx="2250000" cy="297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1258457" y="5918456"/>
            <a:ext cx="2250000" cy="183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3509357" y="5915100"/>
            <a:ext cx="2250000" cy="183300"/>
          </a:xfrm>
          <a:prstGeom prst="rect">
            <a:avLst/>
          </a:prstGeom>
          <a:solidFill>
            <a:srgbClr val="56A9F3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5758894" y="5915100"/>
            <a:ext cx="2250000" cy="183300"/>
          </a:xfrm>
          <a:prstGeom prst="rect">
            <a:avLst/>
          </a:prstGeom>
          <a:solidFill>
            <a:srgbClr val="8EC5F7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8010257" y="5915100"/>
            <a:ext cx="2250000" cy="183300"/>
          </a:xfrm>
          <a:prstGeom prst="rect">
            <a:avLst/>
          </a:prstGeom>
          <a:solidFill>
            <a:srgbClr val="C4E2FC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1409572" y="4639844"/>
            <a:ext cx="193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Пономарева Анастасия Юрьевна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Дизайнер, аналитик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3684200" y="4636358"/>
            <a:ext cx="193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Репин Михаил Евгеньевич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Программист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3"/>
          <p:cNvSpPr txBox="1"/>
          <p:nvPr/>
        </p:nvSpPr>
        <p:spPr>
          <a:xfrm>
            <a:off x="5909571" y="4636358"/>
            <a:ext cx="193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Саетбатталов Павел Равильевич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Программист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3"/>
          <p:cNvSpPr txBox="1"/>
          <p:nvPr/>
        </p:nvSpPr>
        <p:spPr>
          <a:xfrm>
            <a:off x="8137391" y="4632872"/>
            <a:ext cx="193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Жмайло Михаил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Александрович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Тимлид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313" y="3224911"/>
            <a:ext cx="1319734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9550" y="3234050"/>
            <a:ext cx="1319725" cy="129000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glow>
              <a:schemeClr val="accent1">
                <a:alpha val="39000"/>
              </a:schemeClr>
            </a:glow>
            <a:outerShdw blurRad="2413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11" name="Google Shape;11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0238" y="3232697"/>
            <a:ext cx="1319725" cy="132269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12" name="Google Shape;11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9975" y="3232463"/>
            <a:ext cx="1319700" cy="13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Проблема и идея</a:t>
            </a:r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body" idx="1"/>
          </p:nvPr>
        </p:nvSpPr>
        <p:spPr>
          <a:xfrm>
            <a:off x="5960010" y="2531178"/>
            <a:ext cx="3719011" cy="319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US" b="1" dirty="0" err="1">
                <a:latin typeface="Montserrat"/>
                <a:ea typeface="Montserrat"/>
                <a:cs typeface="Montserrat"/>
                <a:sym typeface="Montserrat"/>
              </a:rPr>
              <a:t>Идея</a:t>
            </a: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-US" dirty="0"/>
              <a:t> </a:t>
            </a:r>
            <a:endParaRPr lang="ru-RU" dirty="0"/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Защитить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нельзя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взломать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Портфолио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уязвимостей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endParaRPr dirty="0"/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US" b="1" dirty="0" err="1">
                <a:latin typeface="Montserrat"/>
                <a:ea typeface="Montserrat"/>
                <a:cs typeface="Montserrat"/>
                <a:sym typeface="Montserrat"/>
              </a:rPr>
              <a:t>Проблема</a:t>
            </a: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-US" dirty="0"/>
              <a:t> </a:t>
            </a:r>
            <a:r>
              <a:rPr lang="ru-RU" dirty="0">
                <a:latin typeface="Montserrat"/>
                <a:sym typeface="Montserrat"/>
              </a:rPr>
              <a:t>О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тсутствие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решений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по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уведомлению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об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уязвимостях в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российском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ПО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endParaRPr dirty="0"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609000"/>
            <a:ext cx="5169904" cy="276091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Целевая аудитория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668375" y="2884341"/>
            <a:ext cx="4061100" cy="24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CTO, CISO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Технические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специалисты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пентестеры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, SOC, TA…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825" y="1987850"/>
            <a:ext cx="5698815" cy="427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/>
        </p:nvSpPr>
        <p:spPr>
          <a:xfrm>
            <a:off x="6678250" y="6165300"/>
            <a:ext cx="4601400" cy="7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56A9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Специалисты</a:t>
            </a:r>
            <a:r>
              <a:rPr lang="en-US" sz="2000" dirty="0">
                <a:solidFill>
                  <a:srgbClr val="56A9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56A9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по</a:t>
            </a:r>
            <a:r>
              <a:rPr lang="en-US" sz="2000" dirty="0">
                <a:solidFill>
                  <a:srgbClr val="56A9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И</a:t>
            </a:r>
            <a:r>
              <a:rPr lang="ru-RU" sz="2000" dirty="0">
                <a:solidFill>
                  <a:srgbClr val="56A9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Б</a:t>
            </a:r>
            <a:r>
              <a:rPr lang="en-US" sz="2000" dirty="0">
                <a:solidFill>
                  <a:srgbClr val="56A9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56A9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из</a:t>
            </a:r>
            <a:r>
              <a:rPr lang="en-US" sz="2000" dirty="0">
                <a:solidFill>
                  <a:srgbClr val="56A9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УЦСБ   </a:t>
            </a:r>
            <a:endParaRPr sz="2000" dirty="0">
              <a:solidFill>
                <a:srgbClr val="56A9F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0" name="Google Shape;13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Анализ конкурентов</a:t>
            </a:r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body" idx="1"/>
          </p:nvPr>
        </p:nvSpPr>
        <p:spPr>
          <a:xfrm>
            <a:off x="6794650" y="3339886"/>
            <a:ext cx="3331844" cy="17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НЕ 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Open-Source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За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кучу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денег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Интеграция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ли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00" y="1958001"/>
            <a:ext cx="5462917" cy="47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dirty="0" err="1"/>
              <a:t>Цель</a:t>
            </a:r>
            <a:r>
              <a:rPr lang="en-US" dirty="0"/>
              <a:t> </a:t>
            </a:r>
            <a:r>
              <a:rPr lang="en-US" dirty="0" err="1"/>
              <a:t>проекта</a:t>
            </a:r>
            <a:r>
              <a:rPr lang="en-US" dirty="0"/>
              <a:t> и </a:t>
            </a:r>
            <a:r>
              <a:rPr lang="en-US" dirty="0" err="1"/>
              <a:t>задачи</a:t>
            </a:r>
            <a:endParaRPr dirty="0"/>
          </a:p>
        </p:txBody>
      </p:sp>
      <p:sp>
        <p:nvSpPr>
          <p:cNvPr id="144" name="Google Shape;144;p17"/>
          <p:cNvSpPr/>
          <p:nvPr/>
        </p:nvSpPr>
        <p:spPr>
          <a:xfrm>
            <a:off x="114800" y="1925025"/>
            <a:ext cx="2886000" cy="110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21299" y="2096896"/>
            <a:ext cx="28098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</a:rPr>
              <a:t>Научиться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парсить</a:t>
            </a:r>
            <a:r>
              <a:rPr lang="en-US" sz="2400" dirty="0">
                <a:solidFill>
                  <a:schemeClr val="lt1"/>
                </a:solidFill>
              </a:rPr>
              <a:t> ФСТЭК</a:t>
            </a:r>
            <a:endParaRPr sz="2400" dirty="0"/>
          </a:p>
          <a:p>
            <a:pPr marL="228600" lvl="0" indent="-13081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1181600" y="1583723"/>
            <a:ext cx="733500" cy="733500"/>
          </a:xfrm>
          <a:prstGeom prst="ellipse">
            <a:avLst/>
          </a:prstGeom>
          <a:solidFill>
            <a:srgbClr val="C4E2FC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1181600" y="1583723"/>
            <a:ext cx="733500" cy="708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3478787" y="1925025"/>
            <a:ext cx="2886000" cy="1107900"/>
          </a:xfrm>
          <a:prstGeom prst="rect">
            <a:avLst/>
          </a:prstGeom>
          <a:solidFill>
            <a:srgbClr val="56A9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3361311" y="2109472"/>
            <a:ext cx="28098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Подключить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шаблонизаторы</a:t>
            </a:r>
            <a:endParaRPr sz="2400" dirty="0"/>
          </a:p>
          <a:p>
            <a:pPr marL="228600" marR="0" lvl="0" indent="-13081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5A2"/>
              </a:buClr>
              <a:buSzPts val="1330"/>
              <a:buFont typeface="Arial"/>
              <a:buNone/>
            </a:pPr>
            <a:endParaRPr sz="133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4555037" y="1583723"/>
            <a:ext cx="733500" cy="733500"/>
          </a:xfrm>
          <a:prstGeom prst="ellipse">
            <a:avLst/>
          </a:prstGeom>
          <a:solidFill>
            <a:srgbClr val="C4E2FC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4555037" y="1583723"/>
            <a:ext cx="733500" cy="708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56A9F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4000" b="1" i="0" u="none" strike="noStrike" cap="none">
              <a:solidFill>
                <a:srgbClr val="56A9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6912475" y="1925025"/>
            <a:ext cx="2886000" cy="1107900"/>
          </a:xfrm>
          <a:prstGeom prst="rect">
            <a:avLst/>
          </a:prstGeom>
          <a:solidFill>
            <a:srgbClr val="8EC5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7307876" y="2188848"/>
            <a:ext cx="2809800" cy="74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779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5A2"/>
              </a:buClr>
              <a:buSzPct val="100000"/>
              <a:buFont typeface="Arial"/>
              <a:buNone/>
            </a:pPr>
            <a:r>
              <a:rPr lang="ru-RU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Уведомление пользователя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7979276" y="1583723"/>
            <a:ext cx="733500" cy="733500"/>
          </a:xfrm>
          <a:prstGeom prst="ellipse">
            <a:avLst/>
          </a:prstGeom>
          <a:solidFill>
            <a:srgbClr val="C4E2FC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7979276" y="1596473"/>
            <a:ext cx="733500" cy="708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8EC5F7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4000" b="1" i="0" u="none" strike="noStrike" cap="none">
              <a:solidFill>
                <a:srgbClr val="8EC5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375" y="3093075"/>
            <a:ext cx="7678300" cy="366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dirty="0" err="1"/>
              <a:t>Предлагаемое</a:t>
            </a:r>
            <a:r>
              <a:rPr lang="en-US" dirty="0"/>
              <a:t> </a:t>
            </a:r>
            <a:r>
              <a:rPr lang="en-US" dirty="0" err="1"/>
              <a:t>решение</a:t>
            </a:r>
            <a:endParaRPr dirty="0"/>
          </a:p>
        </p:txBody>
      </p:sp>
      <p:sp>
        <p:nvSpPr>
          <p:cNvPr id="163" name="Google Shape;163;p18"/>
          <p:cNvSpPr txBox="1">
            <a:spLocks noGrp="1"/>
          </p:cNvSpPr>
          <p:nvPr>
            <p:ph type="body" idx="1"/>
          </p:nvPr>
        </p:nvSpPr>
        <p:spPr>
          <a:xfrm>
            <a:off x="5231757" y="2768649"/>
            <a:ext cx="5509549" cy="343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Sploit2ME</a:t>
            </a:r>
            <a:r>
              <a:rPr lang="en-US" dirty="0"/>
              <a:t> - </a:t>
            </a:r>
            <a:r>
              <a:rPr lang="en-US" dirty="0" err="1"/>
              <a:t>автоматическое</a:t>
            </a:r>
            <a:r>
              <a:rPr lang="en-US" dirty="0"/>
              <a:t> </a:t>
            </a:r>
            <a:r>
              <a:rPr lang="en-US" dirty="0" err="1"/>
              <a:t>извлечение</a:t>
            </a:r>
            <a:r>
              <a:rPr lang="en-US" dirty="0"/>
              <a:t> </a:t>
            </a:r>
            <a:r>
              <a:rPr lang="en-US" dirty="0" err="1"/>
              <a:t>информации</a:t>
            </a:r>
            <a:r>
              <a:rPr lang="en-US" dirty="0"/>
              <a:t> </a:t>
            </a:r>
            <a:r>
              <a:rPr lang="en-US" dirty="0" err="1"/>
              <a:t>об</a:t>
            </a:r>
            <a:r>
              <a:rPr lang="en-US" dirty="0"/>
              <a:t> уязвимостях </a:t>
            </a:r>
            <a:r>
              <a:rPr lang="en-US" dirty="0" err="1"/>
              <a:t>со</a:t>
            </a:r>
            <a:r>
              <a:rPr lang="en-US" dirty="0"/>
              <a:t> </a:t>
            </a:r>
            <a:r>
              <a:rPr lang="en-US" dirty="0" err="1"/>
              <a:t>сбором</a:t>
            </a:r>
            <a:r>
              <a:rPr lang="en-US" dirty="0"/>
              <a:t> </a:t>
            </a:r>
            <a:r>
              <a:rPr lang="en-US" dirty="0" err="1"/>
              <a:t>статистических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 и </a:t>
            </a:r>
            <a:r>
              <a:rPr lang="en-US" dirty="0" err="1"/>
              <a:t>опциональным</a:t>
            </a:r>
            <a:r>
              <a:rPr lang="en-US" dirty="0"/>
              <a:t> </a:t>
            </a:r>
            <a:r>
              <a:rPr lang="en-US" dirty="0" err="1"/>
              <a:t>уведомлениям</a:t>
            </a:r>
            <a:r>
              <a:rPr lang="en-US" dirty="0"/>
              <a:t> в Telegram</a:t>
            </a:r>
            <a:r>
              <a:rPr lang="ru-RU" dirty="0"/>
              <a:t>.</a:t>
            </a:r>
            <a:endParaRPr lang="en-US" dirty="0"/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endParaRPr lang="en-US" dirty="0"/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US" dirty="0"/>
              <a:t>https://github.com/MzHmO/Sploit2Me</a:t>
            </a:r>
            <a:endParaRPr dirty="0"/>
          </a:p>
        </p:txBody>
      </p:sp>
      <p:sp>
        <p:nvSpPr>
          <p:cNvPr id="164" name="Google Shape;16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0" y="2058298"/>
            <a:ext cx="4298095" cy="4298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Требования к продукту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505025" y="2889238"/>
            <a:ext cx="55668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 dirty="0" err="1"/>
              <a:t>Интеграция</a:t>
            </a:r>
            <a:r>
              <a:rPr lang="en-US" dirty="0"/>
              <a:t> с БДУ ФСТЭК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 err="1"/>
              <a:t>Уведомление</a:t>
            </a:r>
            <a:r>
              <a:rPr lang="en-US" dirty="0"/>
              <a:t> </a:t>
            </a:r>
            <a:r>
              <a:rPr lang="en-US" dirty="0" err="1"/>
              <a:t>пользователей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 err="1"/>
              <a:t>Сбор</a:t>
            </a:r>
            <a:r>
              <a:rPr lang="en-US" dirty="0"/>
              <a:t> </a:t>
            </a:r>
            <a:r>
              <a:rPr lang="en-US" dirty="0" err="1"/>
              <a:t>статистики</a:t>
            </a:r>
            <a:r>
              <a:rPr lang="en-US" dirty="0"/>
              <a:t> 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 err="1"/>
              <a:t>Портфолио</a:t>
            </a:r>
            <a:r>
              <a:rPr lang="en-US" dirty="0"/>
              <a:t> </a:t>
            </a:r>
            <a:r>
              <a:rPr lang="en-US" dirty="0" err="1"/>
              <a:t>уязвимостей</a:t>
            </a:r>
            <a:r>
              <a:rPr lang="en-US" dirty="0"/>
              <a:t>(</a:t>
            </a:r>
            <a:r>
              <a:rPr lang="en-US" dirty="0" err="1"/>
              <a:t>карточки</a:t>
            </a:r>
            <a:r>
              <a:rPr lang="en-US" dirty="0"/>
              <a:t>)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 err="1"/>
              <a:t>Контроль</a:t>
            </a:r>
            <a:r>
              <a:rPr lang="en-US" dirty="0"/>
              <a:t> </a:t>
            </a:r>
            <a:r>
              <a:rPr lang="en-US" dirty="0" err="1"/>
              <a:t>доступа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 err="1"/>
              <a:t>Контейнер</a:t>
            </a:r>
            <a:r>
              <a:rPr lang="ru-RU" dirty="0"/>
              <a:t>и</a:t>
            </a:r>
            <a:r>
              <a:rPr lang="en-US" dirty="0" err="1"/>
              <a:t>зация</a:t>
            </a:r>
            <a:endParaRPr dirty="0"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225" y="1920388"/>
            <a:ext cx="3686054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Технологический стек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body" idx="1"/>
          </p:nvPr>
        </p:nvSpPr>
        <p:spPr>
          <a:xfrm>
            <a:off x="838200" y="2846500"/>
            <a:ext cx="3210600" cy="26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Github: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Python Flask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SQLite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WTForms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TG API Integration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1"/>
          </p:nvPr>
        </p:nvSpPr>
        <p:spPr>
          <a:xfrm>
            <a:off x="7260350" y="2846488"/>
            <a:ext cx="3210600" cy="26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Prod: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Python Flask (Django(?))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Postgre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WTForms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TG API Integration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2849">
            <a:off x="3891750" y="2416100"/>
            <a:ext cx="3980300" cy="1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2769">
            <a:off x="3393638" y="3864501"/>
            <a:ext cx="4833024" cy="250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иний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224</Words>
  <Application>Microsoft Office PowerPoint</Application>
  <PresentationFormat>Широкоэкранный</PresentationFormat>
  <Paragraphs>90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Montserrat Light</vt:lpstr>
      <vt:lpstr>Montserrat SemiBold</vt:lpstr>
      <vt:lpstr>Montserrat ExtraBold</vt:lpstr>
      <vt:lpstr>Arial</vt:lpstr>
      <vt:lpstr>Montserrat</vt:lpstr>
      <vt:lpstr>Calibri</vt:lpstr>
      <vt:lpstr>Тема Office</vt:lpstr>
      <vt:lpstr>Sploit2ME</vt:lpstr>
      <vt:lpstr>Команда</vt:lpstr>
      <vt:lpstr>Проблема и идея</vt:lpstr>
      <vt:lpstr>Целевая аудитория</vt:lpstr>
      <vt:lpstr>Анализ конкурентов</vt:lpstr>
      <vt:lpstr>Цель проекта и задачи</vt:lpstr>
      <vt:lpstr>Предлагаемое решение</vt:lpstr>
      <vt:lpstr>Требования к продукту</vt:lpstr>
      <vt:lpstr>Технологический стек</vt:lpstr>
      <vt:lpstr>Реализация проекта Схема работы </vt:lpstr>
      <vt:lpstr>Реализация проекта Дизайн-макеты </vt:lpstr>
      <vt:lpstr>Реализация проекта</vt:lpstr>
      <vt:lpstr>Реализация проекта</vt:lpstr>
      <vt:lpstr>Реализация проекта</vt:lpstr>
      <vt:lpstr>Бюджет продукта, схема монетизации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Michael Zhmaylo</dc:creator>
  <cp:lastModifiedBy>Michael Zhmaylo</cp:lastModifiedBy>
  <cp:revision>9</cp:revision>
  <dcterms:modified xsi:type="dcterms:W3CDTF">2024-06-22T05:37:58Z</dcterms:modified>
</cp:coreProperties>
</file>